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432" r:id="rId3"/>
    <p:sldId id="437" r:id="rId4"/>
    <p:sldId id="272" r:id="rId5"/>
    <p:sldId id="435" r:id="rId6"/>
    <p:sldId id="434" r:id="rId7"/>
    <p:sldId id="433" r:id="rId8"/>
    <p:sldId id="259" r:id="rId9"/>
    <p:sldId id="436" r:id="rId10"/>
    <p:sldId id="276" r:id="rId11"/>
    <p:sldId id="258" r:id="rId12"/>
    <p:sldId id="257" r:id="rId13"/>
    <p:sldId id="261" r:id="rId14"/>
    <p:sldId id="268" r:id="rId15"/>
    <p:sldId id="502" r:id="rId16"/>
    <p:sldId id="431" r:id="rId17"/>
    <p:sldId id="443" r:id="rId18"/>
    <p:sldId id="438"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05" autoAdjust="0"/>
  </p:normalViewPr>
  <p:slideViewPr>
    <p:cSldViewPr snapToGrid="0" snapToObjects="1">
      <p:cViewPr varScale="1">
        <p:scale>
          <a:sx n="67" d="100"/>
          <a:sy n="67" d="100"/>
        </p:scale>
        <p:origin x="1828"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19/02/2024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King Gustav V of Sweden, as he awarded Jim Thorpe his gold medal after the decathlon said ‘You, sir, are the greatest athlete in the world!’ – and indeed, 100 years later, he is still listed as one of the greatest athletes of all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10</a:t>
            </a:fld>
            <a:endParaRPr lang="en-GB"/>
          </a:p>
        </p:txBody>
      </p:sp>
    </p:spTree>
    <p:extLst>
      <p:ext uri="{BB962C8B-B14F-4D97-AF65-F5344CB8AC3E}">
        <p14:creationId xmlns:p14="http://schemas.microsoft.com/office/powerpoint/2010/main" val="392984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Earlier in our time together, we thought about some of the things we’re good at – our talents. Some people believe that the talents we have – the things we’re good at – are special gifts from God that we’re supposed to look after. All Olympic athletes aim to be the very best that they can be – at the peak of their fitness. Their hopes for Olympic gold rest not just on their talent, but also on their hard work, training for hours and hours every day, week after week and sometimes year after year.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Since the start of the Olympics in 1896, people have watched in amazement at the extraordinary displays of talent, whether it be running, or swimming, or cycling….or the decathlon. But we have also heard how the founder of the Olympics, Baron de Coubertin, said that ‘The important thing in the Olympic Games is not winning, but taking part’, which makes us wonder if there’s more to being ‘excellent’ than just winning?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11</a:t>
            </a:fld>
            <a:endParaRPr lang="en-GB"/>
          </a:p>
        </p:txBody>
      </p:sp>
    </p:spTree>
    <p:extLst>
      <p:ext uri="{BB962C8B-B14F-4D97-AF65-F5344CB8AC3E}">
        <p14:creationId xmlns:p14="http://schemas.microsoft.com/office/powerpoint/2010/main" val="355059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I’ve got a story here about some Olympic athletes, and it’s a bit like one of Jesus’ parables. Jesus’ parable was about what three servants did with some money that their master gave them, and this story is a bit like that. It’s a story that might help us to see that excellence is not just to do with winning, but to do with how we handle our talents…..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As you listen, think about who in this story wastes their talent…..</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script on p5]</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I started with a question – and maybe now you can answer…..which athletes wasted their talent?</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12</a:t>
            </a:fld>
            <a:endParaRPr lang="en-GB"/>
          </a:p>
        </p:txBody>
      </p:sp>
    </p:spTree>
    <p:extLst>
      <p:ext uri="{BB962C8B-B14F-4D97-AF65-F5344CB8AC3E}">
        <p14:creationId xmlns:p14="http://schemas.microsoft.com/office/powerpoint/2010/main" val="217555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Calibri" panose="020F0502020204030204" pitchFamily="34" charset="0"/>
                <a:ea typeface="MS Mincho" panose="02020609040205080304" pitchFamily="49" charset="-128"/>
                <a:cs typeface="Times New Roman" panose="02020603050405020304" pitchFamily="18" charset="0"/>
              </a:rPr>
              <a:t>Slide 13: Responding and words for worship</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200" dirty="0">
                <a:effectLst/>
                <a:latin typeface="Calibri" panose="020F0502020204030204" pitchFamily="34" charset="0"/>
                <a:ea typeface="MS Mincho" panose="02020609040205080304" pitchFamily="49" charset="-128"/>
                <a:cs typeface="Times New Roman" panose="02020603050405020304" pitchFamily="18" charset="0"/>
              </a:rPr>
              <a:t>We started our assembly by thinking about some of the many different things that we might be good at, our talents. We’ve heard how Christians believe our talents are special gifts from God that need to be looked after.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Think in the stillness now….</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b="1" dirty="0">
                <a:effectLst/>
                <a:latin typeface="Calibri" panose="020F0502020204030204" pitchFamily="34" charset="0"/>
                <a:ea typeface="MS Mincho" panose="02020609040205080304" pitchFamily="49" charset="-128"/>
                <a:cs typeface="Times New Roman" panose="02020603050405020304" pitchFamily="18" charset="0"/>
              </a:rPr>
              <a:t>….I wonder what things you’re good at – your talents?....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b="1" dirty="0">
                <a:effectLst/>
                <a:latin typeface="Calibri" panose="020F0502020204030204" pitchFamily="34" charset="0"/>
                <a:ea typeface="MS Mincho" panose="02020609040205080304" pitchFamily="49" charset="-128"/>
                <a:cs typeface="Times New Roman" panose="02020603050405020304" pitchFamily="18" charset="0"/>
              </a:rPr>
              <a:t>….I wonder how hard you work to look after them…..?</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….do you practise as often as you can &amp; try hard to improve?....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….do you persevere when you’re learning something new?.....</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…Excellence is one of the Olympic values we’ve been reflecting on….</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…..’excellence’ means being the very best that you can be…..’going for gold’…..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b="1" dirty="0">
                <a:effectLst/>
                <a:latin typeface="Calibri" panose="020F0502020204030204" pitchFamily="34" charset="0"/>
                <a:ea typeface="MS Mincho" panose="02020609040205080304" pitchFamily="49" charset="-128"/>
                <a:cs typeface="Times New Roman" panose="02020603050405020304" pitchFamily="18" charset="0"/>
              </a:rPr>
              <a:t>I wonder if ‘excellence’ is all about winning, or whether it’s about our attitude as well?....</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….maybe it’s about working hard day after day and week after week…..</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……listening to those who try to help us…..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….playing by the rules….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200" dirty="0">
                <a:effectLst/>
                <a:latin typeface="Calibri" panose="020F0502020204030204" pitchFamily="34" charset="0"/>
                <a:ea typeface="MS Mincho" panose="02020609040205080304" pitchFamily="49" charset="-128"/>
                <a:cs typeface="Times New Roman" panose="02020603050405020304" pitchFamily="18" charset="0"/>
              </a:rPr>
              <a:t>….helping our talents to grow strong, not wasting them….</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13</a:t>
            </a:fld>
            <a:endParaRPr lang="en-GB"/>
          </a:p>
        </p:txBody>
      </p:sp>
    </p:spTree>
    <p:extLst>
      <p:ext uri="{BB962C8B-B14F-4D97-AF65-F5344CB8AC3E}">
        <p14:creationId xmlns:p14="http://schemas.microsoft.com/office/powerpoint/2010/main" val="4272344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14: Opportunity for reflection /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I’m going to pray now. If this is something that you feel comfortable doing,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then find a way to make the prayer your 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ts val="200"/>
              </a:spcBef>
            </a:pPr>
            <a:r>
              <a:rPr lang="en-GB" sz="1800" b="1" dirty="0">
                <a:solidFill>
                  <a:srgbClr val="365F91"/>
                </a:solidFill>
                <a:effectLst/>
                <a:latin typeface="Calibri" panose="020F0502020204030204" pitchFamily="34" charset="0"/>
                <a:ea typeface="MS Gothic" panose="020B0609070205080204" pitchFamily="49" charset="-128"/>
                <a:cs typeface="Calibri" panose="020F0502020204030204" pitchFamily="34" charset="0"/>
              </a:rPr>
              <a:t>Dear God</a:t>
            </a:r>
            <a:endParaRPr lang="en-GB" sz="1800" b="1"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Thank you for the gifts of our talents, those things we are good at. Help us to look after them….to work hard to get even better at them…..to ‘go for gold’, but to always remember that in life, just as in sport, it’s not just winning that counts.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9875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16</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Make ‘pledge’ (promise) cards, for children to use to write or draw what they commit time and effort to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to</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improve their ‘talent’. This could be anything, from a sporting endeavour to playing an instrument, or simply being helpful.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17</a:t>
            </a:fld>
            <a:endParaRPr lang="en-GB"/>
          </a:p>
        </p:txBody>
      </p:sp>
    </p:spTree>
    <p:extLst>
      <p:ext uri="{BB962C8B-B14F-4D97-AF65-F5344CB8AC3E}">
        <p14:creationId xmlns:p14="http://schemas.microsoft.com/office/powerpoint/2010/main" val="376435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Last week we heard about the very first modern Olympics and thought about the story of Edwin Flack (the ‘Hare’) and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Spiridon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Louis (the ‘Tortoise’) – and how he showed the Olympic value of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determination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in the marathon that he ran. We’ll be hearing about some more athletes’ stories during today – and we’ll be sharing a very special Olympic version of a very famous story that Jesus told….but first…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a:t>
            </a:fld>
            <a:endParaRPr lang="en-GB"/>
          </a:p>
        </p:txBody>
      </p:sp>
    </p:spTree>
    <p:extLst>
      <p:ext uri="{BB962C8B-B14F-4D97-AF65-F5344CB8AC3E}">
        <p14:creationId xmlns:p14="http://schemas.microsoft.com/office/powerpoint/2010/main" val="69602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3: </a:t>
            </a:r>
            <a:r>
              <a:rPr lang="en-GB" sz="1800" dirty="0">
                <a:effectLst/>
                <a:latin typeface="Calibri" panose="020F0502020204030204" pitchFamily="34" charset="0"/>
                <a:ea typeface="Calibri" panose="020F0502020204030204" pitchFamily="34" charset="0"/>
                <a:cs typeface="Times New Roman" panose="02020603050405020304" pitchFamily="18" charset="0"/>
              </a:rPr>
              <a:t>…we’re going to start today’s assembly with a ‘hands up!’ game. I’m going to tell you to put your hand up….or on your head…..or touch your nose (or something else, so listen out!) if you’re good at one of my list of talents, something you’re good at. Are you ready? [do this as fast as you dare!]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hand up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dancing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finger on your nose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singing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elbow in the air if you can play a </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musical instrument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hand on your head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football</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finger on your nose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painting &amp; drawing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hand up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riding your bike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elbow in the air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computer things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finger on your nose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helping others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hand up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swimming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hand on your head if you’re good at…..</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something else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could go on all day celebrating the talents that you each have – and I’m sorry if I didn’t mention something that you’re particularly good at – perhaps you could tell me later….  In our assembly today, we’re going to be thinking today about one of those Olympic values – excellence – and how it’s important to use our talents, the things that we’re good at, properly, to encourage them to grow.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3</a:t>
            </a:fld>
            <a:endParaRPr lang="en-GB"/>
          </a:p>
        </p:txBody>
      </p:sp>
    </p:spTree>
    <p:extLst>
      <p:ext uri="{BB962C8B-B14F-4D97-AF65-F5344CB8AC3E}">
        <p14:creationId xmlns:p14="http://schemas.microsoft.com/office/powerpoint/2010/main" val="148144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Over the past few weeks, we’ve been thinking about the Olympics, and the important values that are a part of sports of all sorts.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We’re going to jump into our Olympic time machine again now, and go back through time and space to…… the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1912 Olympic Games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which took place in Stockholm, in Sweden……Each athlete who takes part in the Olympics usually has one particular talent – perhaps running….or swimming…..or jumping….or throwing, but for one special event, an athlete has to be good at not one thing, but ten!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0638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event is the decathlon, and consists of a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100m run, long jump, shot put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(that’s throwing a very, very heavy ball!),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high jump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400m run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7</a:t>
            </a:fld>
            <a:endParaRPr lang="en-GB"/>
          </a:p>
        </p:txBody>
      </p:sp>
    </p:spTree>
    <p:extLst>
      <p:ext uri="{BB962C8B-B14F-4D97-AF65-F5344CB8AC3E}">
        <p14:creationId xmlns:p14="http://schemas.microsoft.com/office/powerpoint/2010/main" val="94356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jumping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hurdles,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throwing the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discus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pole vault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(that’s using a pole to help you get over a very high bar), a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javelin throw</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finally, the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1500m run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PHEW!!!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8</a:t>
            </a:fld>
            <a:endParaRPr lang="en-GB"/>
          </a:p>
        </p:txBody>
      </p:sp>
    </p:spTree>
    <p:extLst>
      <p:ext uri="{BB962C8B-B14F-4D97-AF65-F5344CB8AC3E}">
        <p14:creationId xmlns:p14="http://schemas.microsoft.com/office/powerpoint/2010/main" val="44634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In 1912, in the Stockholm Olympics, one very talented sportsman, a man called Jim Thorpe, won a gold medal in the decathlon event. Jim Thorpe was good at many different types of sport, and before being entered in the Olympics, he had played both American football and baseball to a very high standard. </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9</a:t>
            </a:fld>
            <a:endParaRPr lang="en-GB"/>
          </a:p>
        </p:txBody>
      </p:sp>
    </p:spTree>
    <p:extLst>
      <p:ext uri="{BB962C8B-B14F-4D97-AF65-F5344CB8AC3E}">
        <p14:creationId xmlns:p14="http://schemas.microsoft.com/office/powerpoint/2010/main" val="58995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2/19/2024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2/19/2024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2/19/2024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2/19/2024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2/19/2024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2/19/2024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2/19/2024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2/19/2024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2/19/2024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2/19/2024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2/19/2024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2/19/2024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F476D-A7F4-BF31-8BDB-0EE490616A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0966124">
            <a:off x="785184" y="755434"/>
            <a:ext cx="3652822" cy="5409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2" name="Picture 2">
            <a:extLst>
              <a:ext uri="{FF2B5EF4-FFF2-40B4-BE49-F238E27FC236}">
                <a16:creationId xmlns:a16="http://schemas.microsoft.com/office/drawing/2014/main" id="{E3A90EE3-087A-C5D3-83E5-0E71A39B9F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988" y="300038"/>
            <a:ext cx="320516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3">
            <a:extLst>
              <a:ext uri="{FF2B5EF4-FFF2-40B4-BE49-F238E27FC236}">
                <a16:creationId xmlns:a16="http://schemas.microsoft.com/office/drawing/2014/main" id="{182EF817-BF7E-AF6F-31B7-7DDE5DD177C3}"/>
              </a:ext>
            </a:extLst>
          </p:cNvPr>
          <p:cNvSpPr txBox="1">
            <a:spLocks noChangeArrowheads="1"/>
          </p:cNvSpPr>
          <p:nvPr/>
        </p:nvSpPr>
        <p:spPr bwMode="auto">
          <a:xfrm>
            <a:off x="5319712" y="3776072"/>
            <a:ext cx="3576637"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latin typeface="Century Gothic" panose="020B0502020202020204" pitchFamily="34" charset="0"/>
              </a:rPr>
              <a:t>‘You, sir, are the greatest athlete in the world’</a:t>
            </a:r>
          </a:p>
          <a:p>
            <a:pPr algn="ctr"/>
            <a:r>
              <a:rPr lang="en-US" altLang="en-US" sz="2000" b="1" i="1" dirty="0">
                <a:latin typeface="Century Gothic" panose="020B0502020202020204" pitchFamily="34" charset="0"/>
              </a:rPr>
              <a:t>King Gustav V  of Sweden to Jim Thorpe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37B03E-671B-C6C5-9874-DB9422201FD1}"/>
              </a:ext>
            </a:extLst>
          </p:cNvPr>
          <p:cNvSpPr/>
          <p:nvPr/>
        </p:nvSpPr>
        <p:spPr>
          <a:xfrm>
            <a:off x="464934" y="2274838"/>
            <a:ext cx="3934090" cy="2308324"/>
          </a:xfrm>
          <a:prstGeom prst="rect">
            <a:avLst/>
          </a:prstGeom>
          <a:noFill/>
        </p:spPr>
        <p:txBody>
          <a:bodyPr wrap="none">
            <a:spAutoFit/>
          </a:bodyPr>
          <a:lstStyle/>
          <a:p>
            <a:pPr algn="ctr" fontAlgn="auto">
              <a:spcBef>
                <a:spcPts val="0"/>
              </a:spcBef>
              <a:spcAft>
                <a:spcPts val="0"/>
              </a:spcAft>
              <a:defRPr/>
            </a:pPr>
            <a:r>
              <a:rPr lang="en-GB" sz="7200" b="1" spc="50" dirty="0">
                <a:ln w="13500">
                  <a:solidFill>
                    <a:schemeClr val="accent1">
                      <a:shade val="2500"/>
                      <a:alpha val="6500"/>
                    </a:schemeClr>
                  </a:solidFill>
                  <a:prstDash val="solid"/>
                </a:ln>
                <a:solidFill>
                  <a:srgbClr val="FFCF2E">
                    <a:alpha val="95000"/>
                  </a:srgbClr>
                </a:solidFill>
                <a:effectLst>
                  <a:innerShdw blurRad="50900" dist="38500" dir="13500000">
                    <a:srgbClr val="000000">
                      <a:alpha val="60000"/>
                    </a:srgbClr>
                  </a:innerShdw>
                </a:effectLst>
                <a:latin typeface="Century Gothic" panose="020B0502020202020204" pitchFamily="34" charset="0"/>
                <a:ea typeface="+mn-ea"/>
              </a:rPr>
              <a:t>Going</a:t>
            </a:r>
          </a:p>
          <a:p>
            <a:pPr algn="ctr" fontAlgn="auto">
              <a:spcBef>
                <a:spcPts val="0"/>
              </a:spcBef>
              <a:spcAft>
                <a:spcPts val="0"/>
              </a:spcAft>
              <a:defRPr/>
            </a:pPr>
            <a:r>
              <a:rPr lang="en-GB" sz="7200" b="1" spc="50" dirty="0">
                <a:ln w="13500">
                  <a:solidFill>
                    <a:schemeClr val="accent1">
                      <a:shade val="2500"/>
                      <a:alpha val="6500"/>
                    </a:schemeClr>
                  </a:solidFill>
                  <a:prstDash val="solid"/>
                </a:ln>
                <a:solidFill>
                  <a:srgbClr val="FFCF2E">
                    <a:alpha val="95000"/>
                  </a:srgbClr>
                </a:solidFill>
                <a:effectLst>
                  <a:innerShdw blurRad="50900" dist="38500" dir="13500000">
                    <a:srgbClr val="000000">
                      <a:alpha val="60000"/>
                    </a:srgbClr>
                  </a:innerShdw>
                </a:effectLst>
                <a:latin typeface="Century Gothic" panose="020B0502020202020204" pitchFamily="34" charset="0"/>
                <a:ea typeface="+mn-ea"/>
              </a:rPr>
              <a:t>for gold!</a:t>
            </a:r>
          </a:p>
        </p:txBody>
      </p:sp>
      <p:grpSp>
        <p:nvGrpSpPr>
          <p:cNvPr id="2" name="Group 1">
            <a:extLst>
              <a:ext uri="{FF2B5EF4-FFF2-40B4-BE49-F238E27FC236}">
                <a16:creationId xmlns:a16="http://schemas.microsoft.com/office/drawing/2014/main" id="{6A147A9E-C521-AC02-23FE-20BB864E078F}"/>
              </a:ext>
            </a:extLst>
          </p:cNvPr>
          <p:cNvGrpSpPr/>
          <p:nvPr/>
        </p:nvGrpSpPr>
        <p:grpSpPr>
          <a:xfrm>
            <a:off x="4764205" y="592920"/>
            <a:ext cx="4120615" cy="5672160"/>
            <a:chOff x="3218295" y="620688"/>
            <a:chExt cx="2707409" cy="3726836"/>
          </a:xfrm>
        </p:grpSpPr>
        <p:grpSp>
          <p:nvGrpSpPr>
            <p:cNvPr id="4" name="Graphic 16" descr="Medal with solid fill">
              <a:extLst>
                <a:ext uri="{FF2B5EF4-FFF2-40B4-BE49-F238E27FC236}">
                  <a16:creationId xmlns:a16="http://schemas.microsoft.com/office/drawing/2014/main" id="{A580D173-1A09-A418-D739-AA7599C53FD6}"/>
                </a:ext>
              </a:extLst>
            </p:cNvPr>
            <p:cNvGrpSpPr/>
            <p:nvPr/>
          </p:nvGrpSpPr>
          <p:grpSpPr>
            <a:xfrm>
              <a:off x="3218295" y="620688"/>
              <a:ext cx="2707409" cy="3726836"/>
              <a:chOff x="3520775" y="3533876"/>
              <a:chExt cx="2106138" cy="2899167"/>
            </a:xfrm>
            <a:solidFill>
              <a:srgbClr val="FFC000"/>
            </a:solidFill>
          </p:grpSpPr>
          <p:sp>
            <p:nvSpPr>
              <p:cNvPr id="6" name="Free-form: Shape 5">
                <a:extLst>
                  <a:ext uri="{FF2B5EF4-FFF2-40B4-BE49-F238E27FC236}">
                    <a16:creationId xmlns:a16="http://schemas.microsoft.com/office/drawing/2014/main" id="{469E4C74-3371-A0E4-E53C-778049279A62}"/>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7" name="Free-form: Shape 6">
                <a:extLst>
                  <a:ext uri="{FF2B5EF4-FFF2-40B4-BE49-F238E27FC236}">
                    <a16:creationId xmlns:a16="http://schemas.microsoft.com/office/drawing/2014/main" id="{E8B0DE8D-081D-AF7A-6058-35466F4CD915}"/>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8" name="Free-form: Shape 7">
                <a:extLst>
                  <a:ext uri="{FF2B5EF4-FFF2-40B4-BE49-F238E27FC236}">
                    <a16:creationId xmlns:a16="http://schemas.microsoft.com/office/drawing/2014/main" id="{D1250EF5-E489-8573-86AE-4DBD9F93ADC6}"/>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9" name="Free-form: Shape 8">
                <a:extLst>
                  <a:ext uri="{FF2B5EF4-FFF2-40B4-BE49-F238E27FC236}">
                    <a16:creationId xmlns:a16="http://schemas.microsoft.com/office/drawing/2014/main" id="{F780370A-2A5C-0AB4-3FBB-247FE6AEB4D9}"/>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0" name="Free-form: Shape 9">
                <a:extLst>
                  <a:ext uri="{FF2B5EF4-FFF2-40B4-BE49-F238E27FC236}">
                    <a16:creationId xmlns:a16="http://schemas.microsoft.com/office/drawing/2014/main" id="{B9B66995-9971-0446-4BB3-140F7BB5D75F}"/>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5" name="Picture 4" descr="A group of rings in different colors&#10;&#10;Description automatically generated">
              <a:extLst>
                <a:ext uri="{FF2B5EF4-FFF2-40B4-BE49-F238E27FC236}">
                  <a16:creationId xmlns:a16="http://schemas.microsoft.com/office/drawing/2014/main" id="{472A176D-DB90-D22F-84E9-51BB5ACB0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7E952415-A75A-C0CF-6FBD-B3818D893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882775"/>
            <a:ext cx="812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C829745-1C1A-1D07-C456-7C34FAFF1BF4}"/>
              </a:ext>
            </a:extLst>
          </p:cNvPr>
          <p:cNvSpPr/>
          <p:nvPr/>
        </p:nvSpPr>
        <p:spPr>
          <a:xfrm>
            <a:off x="0" y="326858"/>
            <a:ext cx="9143999" cy="1015663"/>
          </a:xfrm>
          <a:prstGeom prst="rect">
            <a:avLst/>
          </a:prstGeom>
          <a:noFill/>
        </p:spPr>
        <p:txBody>
          <a:bodyPr wrap="square">
            <a:spAutoFit/>
          </a:bodyPr>
          <a:lstStyle/>
          <a:p>
            <a:pPr algn="ctr" fontAlgn="auto">
              <a:spcBef>
                <a:spcPts val="0"/>
              </a:spcBef>
              <a:spcAft>
                <a:spcPts val="0"/>
              </a:spcAft>
              <a:defRPr/>
            </a:pPr>
            <a:r>
              <a:rPr lang="en-GB" sz="6000" b="1" spc="50" dirty="0">
                <a:ln w="13500">
                  <a:solidFill>
                    <a:schemeClr val="accent1">
                      <a:shade val="2500"/>
                      <a:alpha val="6500"/>
                    </a:schemeClr>
                  </a:solidFill>
                  <a:prstDash val="solid"/>
                </a:ln>
                <a:solidFill>
                  <a:srgbClr val="FFCF2E">
                    <a:alpha val="95000"/>
                  </a:srgbClr>
                </a:solidFill>
                <a:effectLst>
                  <a:innerShdw blurRad="50900" dist="38500" dir="13500000">
                    <a:srgbClr val="000000">
                      <a:alpha val="60000"/>
                    </a:srgbClr>
                  </a:innerShdw>
                </a:effectLst>
                <a:latin typeface="Century Gothic" panose="020B0502020202020204" pitchFamily="34" charset="0"/>
                <a:ea typeface="+mn-ea"/>
              </a:rPr>
              <a:t>An Olympic ‘parable’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9685A9-8BB9-3C74-54E0-18ABBAABF04D}"/>
              </a:ext>
            </a:extLst>
          </p:cNvPr>
          <p:cNvSpPr txBox="1">
            <a:spLocks noChangeArrowheads="1"/>
          </p:cNvSpPr>
          <p:nvPr/>
        </p:nvSpPr>
        <p:spPr bwMode="auto">
          <a:xfrm>
            <a:off x="4495463" y="649778"/>
            <a:ext cx="4392488" cy="555844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what things you’re good at – your talents?....</a:t>
            </a:r>
          </a:p>
          <a:p>
            <a:pPr lvl="0" algn="ctr" fontAlgn="auto">
              <a:spcAft>
                <a:spcPts val="0"/>
              </a:spcAft>
              <a:buNone/>
              <a:defRPr/>
            </a:pPr>
            <a:endParaRPr lang="en-GB" sz="1200" b="1" dirty="0">
              <a:solidFill>
                <a:prstClr val="black"/>
              </a:solidFill>
              <a:latin typeface="Century Gothic" panose="020B0502020202020204" pitchFamily="34" charset="0"/>
            </a:endParaRPr>
          </a:p>
          <a:p>
            <a:pPr lvl="0" algn="ctr" fontAlgn="auto">
              <a:spcAft>
                <a:spcPts val="0"/>
              </a:spcAft>
              <a:buNone/>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….I </a:t>
            </a:r>
            <a:r>
              <a:rPr lang="en-GB" sz="2800" b="1" dirty="0">
                <a:solidFill>
                  <a:prstClr val="black"/>
                </a:solidFill>
                <a:latin typeface="Century Gothic" panose="020B0502020202020204" pitchFamily="34" charset="0"/>
              </a:rPr>
              <a:t>wonder how hard you work to look after them…..?</a:t>
            </a:r>
          </a:p>
          <a:p>
            <a:pPr lvl="0" algn="ctr" fontAlgn="auto">
              <a:spcAft>
                <a:spcPts val="0"/>
              </a:spcAft>
              <a:buNone/>
              <a:defRPr/>
            </a:pPr>
            <a:endParaRPr lang="en-GB" sz="18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if ‘excellence’ is all about winning, or whether it’s about our attitude as well?....</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endParaRPr>
          </a:p>
        </p:txBody>
      </p:sp>
      <p:grpSp>
        <p:nvGrpSpPr>
          <p:cNvPr id="2" name="Group 1">
            <a:extLst>
              <a:ext uri="{FF2B5EF4-FFF2-40B4-BE49-F238E27FC236}">
                <a16:creationId xmlns:a16="http://schemas.microsoft.com/office/drawing/2014/main" id="{73EC392F-FBD3-F414-1A2A-D50C35E28142}"/>
              </a:ext>
            </a:extLst>
          </p:cNvPr>
          <p:cNvGrpSpPr/>
          <p:nvPr/>
        </p:nvGrpSpPr>
        <p:grpSpPr>
          <a:xfrm>
            <a:off x="182680" y="600135"/>
            <a:ext cx="4120615" cy="5672160"/>
            <a:chOff x="3218295" y="620688"/>
            <a:chExt cx="2707409" cy="3726836"/>
          </a:xfrm>
        </p:grpSpPr>
        <p:grpSp>
          <p:nvGrpSpPr>
            <p:cNvPr id="5" name="Graphic 16" descr="Medal with solid fill">
              <a:extLst>
                <a:ext uri="{FF2B5EF4-FFF2-40B4-BE49-F238E27FC236}">
                  <a16:creationId xmlns:a16="http://schemas.microsoft.com/office/drawing/2014/main" id="{A6593F94-5A8B-FABB-AA17-F6C4D600CBEC}"/>
                </a:ext>
              </a:extLst>
            </p:cNvPr>
            <p:cNvGrpSpPr/>
            <p:nvPr/>
          </p:nvGrpSpPr>
          <p:grpSpPr>
            <a:xfrm>
              <a:off x="3218295" y="620688"/>
              <a:ext cx="2707409" cy="3726836"/>
              <a:chOff x="3520775" y="3533876"/>
              <a:chExt cx="2106138" cy="2899167"/>
            </a:xfrm>
            <a:solidFill>
              <a:srgbClr val="FFC000"/>
            </a:solidFill>
          </p:grpSpPr>
          <p:sp>
            <p:nvSpPr>
              <p:cNvPr id="8" name="Free-form: Shape 7">
                <a:extLst>
                  <a:ext uri="{FF2B5EF4-FFF2-40B4-BE49-F238E27FC236}">
                    <a16:creationId xmlns:a16="http://schemas.microsoft.com/office/drawing/2014/main" id="{22002846-88E0-29ED-DDF3-EF59AFA75C88}"/>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9" name="Free-form: Shape 8">
                <a:extLst>
                  <a:ext uri="{FF2B5EF4-FFF2-40B4-BE49-F238E27FC236}">
                    <a16:creationId xmlns:a16="http://schemas.microsoft.com/office/drawing/2014/main" id="{F5044761-34BE-97AC-AF2D-4841B7480A10}"/>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0" name="Free-form: Shape 9">
                <a:extLst>
                  <a:ext uri="{FF2B5EF4-FFF2-40B4-BE49-F238E27FC236}">
                    <a16:creationId xmlns:a16="http://schemas.microsoft.com/office/drawing/2014/main" id="{76B4E60B-F1F4-FB72-477E-D2B093397B73}"/>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1" name="Free-form: Shape 10">
                <a:extLst>
                  <a:ext uri="{FF2B5EF4-FFF2-40B4-BE49-F238E27FC236}">
                    <a16:creationId xmlns:a16="http://schemas.microsoft.com/office/drawing/2014/main" id="{A9FCB40F-31F6-1CDD-7CD1-016711266EC2}"/>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2" name="Free-form: Shape 11">
                <a:extLst>
                  <a:ext uri="{FF2B5EF4-FFF2-40B4-BE49-F238E27FC236}">
                    <a16:creationId xmlns:a16="http://schemas.microsoft.com/office/drawing/2014/main" id="{84AB6D27-22AE-AEC3-71AE-FF491D8F22A9}"/>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7" name="Picture 6" descr="A group of rings in different colors&#10;&#10;Description automatically generated">
              <a:extLst>
                <a:ext uri="{FF2B5EF4-FFF2-40B4-BE49-F238E27FC236}">
                  <a16:creationId xmlns:a16="http://schemas.microsoft.com/office/drawing/2014/main" id="{BB34DAAF-FBF4-AC18-18A2-302811506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9EC53-6086-A904-C627-8C8325A916CD}"/>
              </a:ext>
            </a:extLst>
          </p:cNvPr>
          <p:cNvSpPr txBox="1"/>
          <p:nvPr/>
        </p:nvSpPr>
        <p:spPr>
          <a:xfrm>
            <a:off x="179512" y="4458444"/>
            <a:ext cx="8784976" cy="2308324"/>
          </a:xfrm>
          <a:prstGeom prst="rect">
            <a:avLst/>
          </a:prstGeom>
          <a:solidFill>
            <a:schemeClr val="bg1">
              <a:alpha val="73000"/>
            </a:schemeClr>
          </a:solidFill>
        </p:spPr>
        <p:txBody>
          <a:bodyPr wrap="square">
            <a:spAutoFit/>
          </a:bodyPr>
          <a:lstStyle/>
          <a:p>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Dear God</a:t>
            </a:r>
          </a:p>
          <a:p>
            <a:r>
              <a:rPr lang="en-GB" sz="2400" b="1" dirty="0">
                <a:latin typeface="Century Gothic" panose="020B0502020202020204" pitchFamily="34" charset="0"/>
                <a:ea typeface="Calibri" panose="020F0502020204030204" pitchFamily="34" charset="0"/>
                <a:cs typeface="Times New Roman" panose="02020603050405020304" pitchFamily="18" charset="0"/>
              </a:rPr>
              <a:t>Thank you for the gifts of our talents, those things we are good at. Help us to look after them….to work hard to get even better at them…..to ‘go for gold’, but to always remember that in life, just as in sport, it’s not just winning that counts.</a:t>
            </a:r>
          </a:p>
        </p:txBody>
      </p:sp>
      <p:pic>
        <p:nvPicPr>
          <p:cNvPr id="5" name="Picture 4" descr="A person's legs and feet on a road&#10;&#10;Description automatically generated">
            <a:extLst>
              <a:ext uri="{FF2B5EF4-FFF2-40B4-BE49-F238E27FC236}">
                <a16:creationId xmlns:a16="http://schemas.microsoft.com/office/drawing/2014/main" id="{CB4E2AB5-7701-14A0-03C8-276A5E748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25" y="378619"/>
            <a:ext cx="6000750" cy="4003626"/>
          </a:xfrm>
          <a:prstGeom prst="rect">
            <a:avLst/>
          </a:prstGeom>
          <a:ln>
            <a:solidFill>
              <a:schemeClr val="tx1"/>
            </a:solidFill>
          </a:ln>
        </p:spPr>
      </p:pic>
    </p:spTree>
    <p:extLst>
      <p:ext uri="{BB962C8B-B14F-4D97-AF65-F5344CB8AC3E}">
        <p14:creationId xmlns:p14="http://schemas.microsoft.com/office/powerpoint/2010/main" val="310368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1" descr="Contract with solid fill">
            <a:extLst>
              <a:ext uri="{FF2B5EF4-FFF2-40B4-BE49-F238E27FC236}">
                <a16:creationId xmlns:a16="http://schemas.microsoft.com/office/drawing/2014/main" id="{EFB89314-91E4-0955-9AFC-11EB74C029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0550" y="717550"/>
            <a:ext cx="5422900" cy="5422900"/>
          </a:xfrm>
          <a:prstGeom prst="rect">
            <a:avLst/>
          </a:prstGeom>
        </p:spPr>
      </p:pic>
    </p:spTree>
    <p:extLst>
      <p:ext uri="{BB962C8B-B14F-4D97-AF65-F5344CB8AC3E}">
        <p14:creationId xmlns:p14="http://schemas.microsoft.com/office/powerpoint/2010/main" val="214040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31160FE0-29FD-145C-DB75-7E2A1E91728E}"/>
              </a:ext>
            </a:extLst>
          </p:cNvPr>
          <p:cNvGrpSpPr>
            <a:grpSpLocks/>
          </p:cNvGrpSpPr>
          <p:nvPr/>
        </p:nvGrpSpPr>
        <p:grpSpPr bwMode="auto">
          <a:xfrm>
            <a:off x="339725" y="541638"/>
            <a:ext cx="3816350" cy="5840413"/>
            <a:chOff x="251520" y="569060"/>
            <a:chExt cx="3816424" cy="5838948"/>
          </a:xfrm>
        </p:grpSpPr>
        <p:pic>
          <p:nvPicPr>
            <p:cNvPr id="3" name="Picture 2">
              <a:extLst>
                <a:ext uri="{FF2B5EF4-FFF2-40B4-BE49-F238E27FC236}">
                  <a16:creationId xmlns:a16="http://schemas.microsoft.com/office/drawing/2014/main" id="{037A1042-60CF-3D73-6939-9E152065D4C3}"/>
                </a:ext>
              </a:extLst>
            </p:cNvPr>
            <p:cNvPicPr>
              <a:picLocks noChangeAspect="1"/>
            </p:cNvPicPr>
            <p:nvPr/>
          </p:nvPicPr>
          <p:blipFill>
            <a:blip r:embed="rId3"/>
            <a:stretch>
              <a:fillRect/>
            </a:stretch>
          </p:blipFill>
          <p:spPr>
            <a:xfrm>
              <a:off x="539552" y="569060"/>
              <a:ext cx="3312368" cy="4999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71DC3BD9-A7D9-2BF6-2CE7-611B7549B4F6}"/>
                </a:ext>
              </a:extLst>
            </p:cNvPr>
            <p:cNvSpPr txBox="1"/>
            <p:nvPr/>
          </p:nvSpPr>
          <p:spPr>
            <a:xfrm>
              <a:off x="1259632" y="5919663"/>
              <a:ext cx="2808312" cy="461665"/>
            </a:xfrm>
            <a:prstGeom prst="rect">
              <a:avLst/>
            </a:prstGeom>
            <a:noFill/>
          </p:spPr>
          <p:txBody>
            <a:bodyPr>
              <a:spAutoFit/>
            </a:bodyPr>
            <a:lstStyle/>
            <a:p>
              <a:pPr>
                <a:defRPr/>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ea typeface="ＭＳ Ｐゴシック" charset="0"/>
                  <a:cs typeface="Tahoma"/>
                </a:rPr>
                <a:t>Edwin Flack</a:t>
              </a:r>
            </a:p>
          </p:txBody>
        </p:sp>
        <p:pic>
          <p:nvPicPr>
            <p:cNvPr id="5" name="Picture 6">
              <a:extLst>
                <a:ext uri="{FF2B5EF4-FFF2-40B4-BE49-F238E27FC236}">
                  <a16:creationId xmlns:a16="http://schemas.microsoft.com/office/drawing/2014/main" id="{2D83A611-F835-DC83-053A-95E06BE4E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805264"/>
              <a:ext cx="904116" cy="60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9">
            <a:extLst>
              <a:ext uri="{FF2B5EF4-FFF2-40B4-BE49-F238E27FC236}">
                <a16:creationId xmlns:a16="http://schemas.microsoft.com/office/drawing/2014/main" id="{AF6D068A-8E29-FD7D-5801-161FF7FE9A39}"/>
              </a:ext>
            </a:extLst>
          </p:cNvPr>
          <p:cNvGrpSpPr>
            <a:grpSpLocks/>
          </p:cNvGrpSpPr>
          <p:nvPr/>
        </p:nvGrpSpPr>
        <p:grpSpPr bwMode="auto">
          <a:xfrm>
            <a:off x="4706144" y="541638"/>
            <a:ext cx="3960813" cy="5894388"/>
            <a:chOff x="4572000" y="548680"/>
            <a:chExt cx="3960440" cy="5894392"/>
          </a:xfrm>
        </p:grpSpPr>
        <p:pic>
          <p:nvPicPr>
            <p:cNvPr id="7" name="Picture 6">
              <a:extLst>
                <a:ext uri="{FF2B5EF4-FFF2-40B4-BE49-F238E27FC236}">
                  <a16:creationId xmlns:a16="http://schemas.microsoft.com/office/drawing/2014/main" id="{F75BC675-0803-9908-CB9D-9243A55ED18D}"/>
                </a:ext>
              </a:extLst>
            </p:cNvPr>
            <p:cNvPicPr>
              <a:picLocks noChangeAspect="1"/>
            </p:cNvPicPr>
            <p:nvPr/>
          </p:nvPicPr>
          <p:blipFill rotWithShape="1">
            <a:blip r:embed="rId5"/>
            <a:srcRect l="23889" r="17222"/>
            <a:stretch/>
          </p:blipFill>
          <p:spPr>
            <a:xfrm>
              <a:off x="4572000" y="548680"/>
              <a:ext cx="3957773"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E4D3D4CF-E2BB-1E36-687E-22A3094B3BE3}"/>
                </a:ext>
              </a:extLst>
            </p:cNvPr>
            <p:cNvSpPr txBox="1"/>
            <p:nvPr/>
          </p:nvSpPr>
          <p:spPr>
            <a:xfrm>
              <a:off x="5724128" y="5949280"/>
              <a:ext cx="2808312" cy="461665"/>
            </a:xfrm>
            <a:prstGeom prst="rect">
              <a:avLst/>
            </a:prstGeom>
            <a:noFill/>
          </p:spPr>
          <p:txBody>
            <a:bodyPr>
              <a:spAutoFit/>
            </a:bodyPr>
            <a:lstStyle/>
            <a:p>
              <a:pPr>
                <a:defRPr/>
              </a:pP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ea typeface="ＭＳ Ｐゴシック" charset="0"/>
                  <a:cs typeface="Tahoma"/>
                </a:rPr>
                <a:t>Spiridon</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ea typeface="ＭＳ Ｐゴシック" charset="0"/>
                  <a:cs typeface="Tahoma"/>
                </a:rPr>
                <a:t> Louis</a:t>
              </a:r>
            </a:p>
          </p:txBody>
        </p:sp>
        <p:pic>
          <p:nvPicPr>
            <p:cNvPr id="9" name="Picture 8">
              <a:extLst>
                <a:ext uri="{FF2B5EF4-FFF2-40B4-BE49-F238E27FC236}">
                  <a16:creationId xmlns:a16="http://schemas.microsoft.com/office/drawing/2014/main" id="{DB379428-8AB4-80C2-BACE-71E63B6A83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6731"/>
            <a:stretch>
              <a:fillRect/>
            </a:stretch>
          </p:blipFill>
          <p:spPr bwMode="auto">
            <a:xfrm>
              <a:off x="4572000" y="5877272"/>
              <a:ext cx="936104" cy="5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602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3">
            <a:extLst>
              <a:ext uri="{FF2B5EF4-FFF2-40B4-BE49-F238E27FC236}">
                <a16:creationId xmlns:a16="http://schemas.microsoft.com/office/drawing/2014/main" id="{6413A803-C16B-B0DF-F6F3-E5B9925D7B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 y="373063"/>
            <a:ext cx="8216900"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8577C11-4CB9-1713-3900-248FF5A871CC}"/>
              </a:ext>
            </a:extLst>
          </p:cNvPr>
          <p:cNvSpPr/>
          <p:nvPr/>
        </p:nvSpPr>
        <p:spPr>
          <a:xfrm>
            <a:off x="1067655" y="373416"/>
            <a:ext cx="4756430" cy="1015663"/>
          </a:xfrm>
          <a:prstGeom prst="rect">
            <a:avLst/>
          </a:prstGeom>
          <a:noFill/>
        </p:spPr>
        <p:txBody>
          <a:bodyPr wrap="none">
            <a:spAutoFit/>
          </a:bodyPr>
          <a:lstStyle/>
          <a:p>
            <a:pPr algn="ctr" fontAlgn="auto">
              <a:spcBef>
                <a:spcPts val="0"/>
              </a:spcBef>
              <a:spcAft>
                <a:spcPts val="0"/>
              </a:spcAft>
              <a:defRPr/>
            </a:pPr>
            <a:r>
              <a:rPr lang="en-GB" sz="60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Hands 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1912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a:extLst>
              <a:ext uri="{28A0092B-C50C-407E-A947-70E740481C1C}">
                <a14:useLocalDpi xmlns:a14="http://schemas.microsoft.com/office/drawing/2010/main" val="0"/>
              </a:ext>
            </a:extLst>
          </a:blip>
          <a:srcRect l="4326" t="5906" r="2751" b="7164"/>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4821843" y="1336346"/>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pic>
        <p:nvPicPr>
          <p:cNvPr id="2" name="Picture 4">
            <a:extLst>
              <a:ext uri="{FF2B5EF4-FFF2-40B4-BE49-F238E27FC236}">
                <a16:creationId xmlns:a16="http://schemas.microsoft.com/office/drawing/2014/main" id="{7732757A-C3EC-0991-EB89-A54750E95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58" y="4331874"/>
            <a:ext cx="26987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Box 6">
            <a:extLst>
              <a:ext uri="{FF2B5EF4-FFF2-40B4-BE49-F238E27FC236}">
                <a16:creationId xmlns:a16="http://schemas.microsoft.com/office/drawing/2014/main" id="{EEADCF84-DDA5-DC99-0128-55024E335ECE}"/>
              </a:ext>
            </a:extLst>
          </p:cNvPr>
          <p:cNvSpPr txBox="1">
            <a:spLocks noChangeArrowheads="1"/>
          </p:cNvSpPr>
          <p:nvPr/>
        </p:nvSpPr>
        <p:spPr bwMode="auto">
          <a:xfrm>
            <a:off x="246063" y="128588"/>
            <a:ext cx="2798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dirty="0">
                <a:solidFill>
                  <a:srgbClr val="FFFFFF"/>
                </a:solidFill>
                <a:latin typeface="Century Gothic" panose="020B0502020202020204" pitchFamily="34" charset="0"/>
              </a:rPr>
              <a:t>Decathlon</a:t>
            </a:r>
          </a:p>
        </p:txBody>
      </p:sp>
      <p:pic>
        <p:nvPicPr>
          <p:cNvPr id="8" name="Picture 7" descr="A group of people running on a track&#10;&#10;Description automatically generated">
            <a:extLst>
              <a:ext uri="{FF2B5EF4-FFF2-40B4-BE49-F238E27FC236}">
                <a16:creationId xmlns:a16="http://schemas.microsoft.com/office/drawing/2014/main" id="{468DC0C5-212A-F5A2-ED76-B6E1C6E76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1912">
            <a:off x="1130845" y="611054"/>
            <a:ext cx="4937368" cy="3290293"/>
          </a:xfrm>
          <a:prstGeom prst="rect">
            <a:avLst/>
          </a:prstGeom>
          <a:ln>
            <a:solidFill>
              <a:schemeClr val="tx1"/>
            </a:solidFill>
          </a:ln>
        </p:spPr>
      </p:pic>
      <p:pic>
        <p:nvPicPr>
          <p:cNvPr id="10" name="Picture 9" descr="A person falling in the dirt&#10;&#10;Description automatically generated">
            <a:extLst>
              <a:ext uri="{FF2B5EF4-FFF2-40B4-BE49-F238E27FC236}">
                <a16:creationId xmlns:a16="http://schemas.microsoft.com/office/drawing/2014/main" id="{E201E2C3-BAEF-8842-F4B8-842D50837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2934">
            <a:off x="3830841" y="1404317"/>
            <a:ext cx="4890651" cy="3094865"/>
          </a:xfrm>
          <a:prstGeom prst="rect">
            <a:avLst/>
          </a:prstGeom>
          <a:ln>
            <a:solidFill>
              <a:schemeClr val="tx1"/>
            </a:solidFill>
          </a:ln>
        </p:spPr>
      </p:pic>
      <p:pic>
        <p:nvPicPr>
          <p:cNvPr id="12" name="Picture 11" descr="A person throwing a ball&#10;&#10;Description automatically generated">
            <a:extLst>
              <a:ext uri="{FF2B5EF4-FFF2-40B4-BE49-F238E27FC236}">
                <a16:creationId xmlns:a16="http://schemas.microsoft.com/office/drawing/2014/main" id="{FE0BBBB7-B1AA-19FA-0453-AD92ACCCE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2618">
            <a:off x="489392" y="1789523"/>
            <a:ext cx="3152774" cy="4731010"/>
          </a:xfrm>
          <a:prstGeom prst="rect">
            <a:avLst/>
          </a:prstGeom>
          <a:ln>
            <a:solidFill>
              <a:schemeClr val="tx1"/>
            </a:solidFill>
          </a:ln>
        </p:spPr>
      </p:pic>
      <p:pic>
        <p:nvPicPr>
          <p:cNvPr id="14" name="Picture 13" descr="A person jumping over a bar&#10;&#10;Description automatically generated">
            <a:extLst>
              <a:ext uri="{FF2B5EF4-FFF2-40B4-BE49-F238E27FC236}">
                <a16:creationId xmlns:a16="http://schemas.microsoft.com/office/drawing/2014/main" id="{5FD2A1A4-8CD5-024E-6FAA-5E95B0FD2389}"/>
              </a:ext>
            </a:extLst>
          </p:cNvPr>
          <p:cNvPicPr>
            <a:picLocks noChangeAspect="1"/>
          </p:cNvPicPr>
          <p:nvPr/>
        </p:nvPicPr>
        <p:blipFill rotWithShape="1">
          <a:blip r:embed="rId6">
            <a:extLst>
              <a:ext uri="{28A0092B-C50C-407E-A947-70E740481C1C}">
                <a14:useLocalDpi xmlns:a14="http://schemas.microsoft.com/office/drawing/2010/main" val="0"/>
              </a:ext>
            </a:extLst>
          </a:blip>
          <a:srcRect l="12762" r="3323"/>
          <a:stretch/>
        </p:blipFill>
        <p:spPr>
          <a:xfrm rot="20806317">
            <a:off x="2949834" y="2816055"/>
            <a:ext cx="4745933" cy="3181350"/>
          </a:xfrm>
          <a:prstGeom prst="rect">
            <a:avLst/>
          </a:prstGeom>
          <a:ln>
            <a:solidFill>
              <a:schemeClr val="tx1"/>
            </a:solidFill>
          </a:ln>
        </p:spPr>
      </p:pic>
      <p:pic>
        <p:nvPicPr>
          <p:cNvPr id="16" name="Picture 15" descr="A group of men running on a track&#10;&#10;Description automatically generated">
            <a:extLst>
              <a:ext uri="{FF2B5EF4-FFF2-40B4-BE49-F238E27FC236}">
                <a16:creationId xmlns:a16="http://schemas.microsoft.com/office/drawing/2014/main" id="{87F3D64A-775B-D757-53C6-BFEF09A7D3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3003" y="2154963"/>
            <a:ext cx="2970639" cy="4457700"/>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F3203-E8BA-CACB-B599-4491345FF8E4}"/>
            </a:ext>
          </a:extLst>
        </p:cNvPr>
        <p:cNvGrpSpPr/>
        <p:nvPr/>
      </p:nvGrpSpPr>
      <p:grpSpPr>
        <a:xfrm>
          <a:off x="0" y="0"/>
          <a:ext cx="0" cy="0"/>
          <a:chOff x="0" y="0"/>
          <a:chExt cx="0" cy="0"/>
        </a:xfrm>
      </p:grpSpPr>
      <p:sp>
        <p:nvSpPr>
          <p:cNvPr id="12294" name="TextBox 6">
            <a:extLst>
              <a:ext uri="{FF2B5EF4-FFF2-40B4-BE49-F238E27FC236}">
                <a16:creationId xmlns:a16="http://schemas.microsoft.com/office/drawing/2014/main" id="{BA026BAF-01F8-89B4-6723-3F0C46E09337}"/>
              </a:ext>
            </a:extLst>
          </p:cNvPr>
          <p:cNvSpPr txBox="1">
            <a:spLocks noChangeArrowheads="1"/>
          </p:cNvSpPr>
          <p:nvPr/>
        </p:nvSpPr>
        <p:spPr bwMode="auto">
          <a:xfrm>
            <a:off x="246063" y="128588"/>
            <a:ext cx="2798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dirty="0">
                <a:solidFill>
                  <a:srgbClr val="FFFFFF"/>
                </a:solidFill>
                <a:latin typeface="Century Gothic" panose="020B0502020202020204" pitchFamily="34" charset="0"/>
              </a:rPr>
              <a:t>Decathlon</a:t>
            </a:r>
          </a:p>
        </p:txBody>
      </p:sp>
      <p:pic>
        <p:nvPicPr>
          <p:cNvPr id="8" name="Picture 7" descr="A person jumping over a hurdle&#10;&#10;Description automatically generated">
            <a:extLst>
              <a:ext uri="{FF2B5EF4-FFF2-40B4-BE49-F238E27FC236}">
                <a16:creationId xmlns:a16="http://schemas.microsoft.com/office/drawing/2014/main" id="{3E2D397E-D797-4CAC-9235-B02CA144C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3732">
            <a:off x="467298" y="1014214"/>
            <a:ext cx="4841458" cy="3226378"/>
          </a:xfrm>
          <a:prstGeom prst="rect">
            <a:avLst/>
          </a:prstGeom>
          <a:ln>
            <a:solidFill>
              <a:schemeClr val="tx1"/>
            </a:solidFill>
          </a:ln>
        </p:spPr>
      </p:pic>
      <p:pic>
        <p:nvPicPr>
          <p:cNvPr id="22530" name="Picture 2">
            <a:extLst>
              <a:ext uri="{FF2B5EF4-FFF2-40B4-BE49-F238E27FC236}">
                <a16:creationId xmlns:a16="http://schemas.microsoft.com/office/drawing/2014/main" id="{60522649-91E8-2E33-65AF-D00F788BE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945" r="17577"/>
          <a:stretch/>
        </p:blipFill>
        <p:spPr bwMode="auto">
          <a:xfrm rot="590676">
            <a:off x="5351517" y="460277"/>
            <a:ext cx="3699732" cy="46188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descr="A person holding a pole&#10;&#10;Description automatically generated">
            <a:extLst>
              <a:ext uri="{FF2B5EF4-FFF2-40B4-BE49-F238E27FC236}">
                <a16:creationId xmlns:a16="http://schemas.microsoft.com/office/drawing/2014/main" id="{70A3EB13-F268-91FD-9D85-4C9E80DB9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9667">
            <a:off x="172734" y="1872958"/>
            <a:ext cx="3100231" cy="4652164"/>
          </a:xfrm>
          <a:prstGeom prst="rect">
            <a:avLst/>
          </a:prstGeom>
          <a:ln>
            <a:solidFill>
              <a:schemeClr val="tx1"/>
            </a:solidFill>
          </a:ln>
        </p:spPr>
      </p:pic>
      <p:pic>
        <p:nvPicPr>
          <p:cNvPr id="13" name="Picture 12" descr="A person throwing a javelin&#10;&#10;Description automatically generated">
            <a:extLst>
              <a:ext uri="{FF2B5EF4-FFF2-40B4-BE49-F238E27FC236}">
                <a16:creationId xmlns:a16="http://schemas.microsoft.com/office/drawing/2014/main" id="{999B3E6C-56D9-49D6-296F-280FA2F6D0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5689" y="1933590"/>
            <a:ext cx="5143723" cy="3427809"/>
          </a:xfrm>
          <a:prstGeom prst="rect">
            <a:avLst/>
          </a:prstGeom>
          <a:ln>
            <a:solidFill>
              <a:schemeClr val="tx1"/>
            </a:solidFill>
          </a:ln>
        </p:spPr>
      </p:pic>
      <p:pic>
        <p:nvPicPr>
          <p:cNvPr id="15" name="Picture 14" descr="A group of people running on a track&#10;&#10;Description automatically generated">
            <a:extLst>
              <a:ext uri="{FF2B5EF4-FFF2-40B4-BE49-F238E27FC236}">
                <a16:creationId xmlns:a16="http://schemas.microsoft.com/office/drawing/2014/main" id="{054355DE-BEF2-C6E5-8FA2-0FC783DF7A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54601">
            <a:off x="3573152" y="2749800"/>
            <a:ext cx="5261539" cy="3428222"/>
          </a:xfrm>
          <a:prstGeom prst="rect">
            <a:avLst/>
          </a:prstGeom>
          <a:ln>
            <a:solidFill>
              <a:schemeClr val="tx1"/>
            </a:solidFill>
          </a:ln>
        </p:spPr>
      </p:pic>
    </p:spTree>
    <p:extLst>
      <p:ext uri="{BB962C8B-B14F-4D97-AF65-F5344CB8AC3E}">
        <p14:creationId xmlns:p14="http://schemas.microsoft.com/office/powerpoint/2010/main" val="221913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076FE0-1A36-C4B9-E655-10F61DF8CBED}"/>
              </a:ext>
            </a:extLst>
          </p:cNvPr>
          <p:cNvPicPr>
            <a:picLocks noChangeAspect="1"/>
          </p:cNvPicPr>
          <p:nvPr/>
        </p:nvPicPr>
        <p:blipFill>
          <a:blip r:embed="rId3"/>
          <a:stretch>
            <a:fillRect/>
          </a:stretch>
        </p:blipFill>
        <p:spPr>
          <a:xfrm>
            <a:off x="529063" y="517816"/>
            <a:ext cx="4124075" cy="5847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7E8AA0D-508D-4C1C-14BA-383609585139}"/>
              </a:ext>
            </a:extLst>
          </p:cNvPr>
          <p:cNvPicPr>
            <a:picLocks noChangeAspect="1"/>
          </p:cNvPicPr>
          <p:nvPr/>
        </p:nvPicPr>
        <p:blipFill rotWithShape="1">
          <a:blip r:embed="rId4"/>
          <a:srcRect l="12326" r="5783"/>
          <a:stretch/>
        </p:blipFill>
        <p:spPr>
          <a:xfrm>
            <a:off x="5067351" y="517815"/>
            <a:ext cx="3760701" cy="5847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1033</TotalTime>
  <Words>1652</Words>
  <Application>Microsoft Office PowerPoint</Application>
  <PresentationFormat>On-screen Show (4:3)</PresentationFormat>
  <Paragraphs>108</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Cambria</vt:lpstr>
      <vt:lpstr>Century Gothic</vt:lpstr>
      <vt:lpstr>Cooper Black</vt:lpstr>
      <vt:lpstr>Symbol</vt:lpstr>
      <vt:lpstr>Tahoma</vt:lpstr>
      <vt:lpstr>Times New Roman</vt:lpstr>
      <vt:lpstr> Black </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34</cp:revision>
  <dcterms:created xsi:type="dcterms:W3CDTF">2012-04-27T15:19:53Z</dcterms:created>
  <dcterms:modified xsi:type="dcterms:W3CDTF">2024-02-19T17:38:28Z</dcterms:modified>
</cp:coreProperties>
</file>